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333" r:id="rId9"/>
    <p:sldId id="298" r:id="rId10"/>
    <p:sldId id="262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82" d="100"/>
          <a:sy n="82" d="100"/>
        </p:scale>
        <p:origin x="64" y="1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19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92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itch-ball/IBMCapstone/blob/master/DATA%20WRANGLING.ipynb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tch-ball/IBMCapstone/blob/master/EXPLORING%20AND%20PREPARING%20THE%20DATA%20(Falcon%209).ipynb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tch-ball/IBMCapstone/blob/master/SQL%20NOTEBOOK%20FOR%20PEER%20ASSIGNMENT%20EDA.ipynb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nbviewer.org/github/mitch-ball/IBMCapstone/blob/master/LAUNCH%20SITES%20LOCATION%20ANALYSIS%20%28With%20Folium%29.ipynb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mitch-ball/IBMCapstone/blob/master/LAUNCH%20DASHBOARD%20(Code).ipynb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mitch-ball/IBMCapstone/blob/master/MACHINE%20LEARNING%20PREDICTION.ipynb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ch-ball/IBMCapston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mitch-ball/IBMCapstone/blob/master/COLLECTING%20THE%20DATA%20(Space%20X%20API).ipynb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itch-ball/IBMCapstone/blob/master/COLLECTING%20THE%20DATA%20(Web%20Scraping%20From%20Wikipedia).ipynb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Mitch Ball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27-March-2023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10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895625"/>
            <a:ext cx="10303528" cy="661534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complete details/results (</a:t>
            </a:r>
            <a:r>
              <a:rPr lang="en-US" sz="1800" dirty="0" err="1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)...</a:t>
            </a: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6E7DE-0957-8F7B-632A-BA68E1D2C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387" y="1486269"/>
            <a:ext cx="7272454" cy="40931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9DE4EE-0685-72C3-4201-63CE8CB13D58}"/>
              </a:ext>
            </a:extLst>
          </p:cNvPr>
          <p:cNvSpPr txBox="1"/>
          <p:nvPr/>
        </p:nvSpPr>
        <p:spPr>
          <a:xfrm>
            <a:off x="955083" y="609622"/>
            <a:ext cx="1035868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  <a:latin typeface="Abadi"/>
              </a:rPr>
              <a:t>Data Wrangling </a:t>
            </a:r>
            <a:r>
              <a:rPr lang="en-US" sz="1300" dirty="0">
                <a:solidFill>
                  <a:srgbClr val="FFFF00"/>
                </a:solidFill>
                <a:latin typeface="Abadi"/>
              </a:rPr>
              <a:t>(Used Pandas and </a:t>
            </a:r>
            <a:r>
              <a:rPr lang="en-US" sz="1300" dirty="0" err="1">
                <a:solidFill>
                  <a:srgbClr val="FFFF00"/>
                </a:solidFill>
                <a:latin typeface="Abadi"/>
              </a:rPr>
              <a:t>Numpy</a:t>
            </a:r>
            <a:r>
              <a:rPr lang="en-US" sz="1300" dirty="0">
                <a:solidFill>
                  <a:srgbClr val="FFFF00"/>
                </a:solidFill>
                <a:latin typeface="Abadi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56369" y="1963520"/>
            <a:ext cx="9745589" cy="279446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Visualizations were created to find correlations with Successful Outcomes</a:t>
            </a:r>
          </a:p>
          <a:p>
            <a:pPr lvl="7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Flights vs Payload Mass</a:t>
            </a:r>
          </a:p>
          <a:p>
            <a:pPr lvl="7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Flights vs Launch Site</a:t>
            </a:r>
          </a:p>
          <a:p>
            <a:pPr lvl="7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Launch Site vs Payload Mass,</a:t>
            </a:r>
          </a:p>
          <a:p>
            <a:pPr lvl="7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Payload vs Orbit Type</a:t>
            </a:r>
          </a:p>
          <a:p>
            <a:pPr lvl="7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Annual Trend by Year.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82EF17-9347-BED9-A6CC-5A4EFF577516}"/>
              </a:ext>
            </a:extLst>
          </p:cNvPr>
          <p:cNvSpPr txBox="1"/>
          <p:nvPr/>
        </p:nvSpPr>
        <p:spPr>
          <a:xfrm>
            <a:off x="955083" y="609622"/>
            <a:ext cx="1035868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700" dirty="0">
                <a:solidFill>
                  <a:schemeClr val="bg1"/>
                </a:solidFill>
                <a:latin typeface="Abadi"/>
              </a:rPr>
              <a:t>Exploratory Data Analysis </a:t>
            </a:r>
            <a:r>
              <a:rPr lang="en-US" sz="1300" dirty="0">
                <a:solidFill>
                  <a:srgbClr val="FFFF00"/>
                </a:solidFill>
                <a:latin typeface="Abadi"/>
              </a:rPr>
              <a:t>(Used Pandas and Matplotlib)</a:t>
            </a:r>
            <a:endParaRPr lang="en-US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59B22DBA-82A9-AF1B-92B1-D5089953F9AB}"/>
              </a:ext>
            </a:extLst>
          </p:cNvPr>
          <p:cNvSpPr txBox="1">
            <a:spLocks/>
          </p:cNvSpPr>
          <p:nvPr/>
        </p:nvSpPr>
        <p:spPr>
          <a:xfrm>
            <a:off x="770011" y="5895625"/>
            <a:ext cx="10303528" cy="6615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complete details/results (</a:t>
            </a:r>
            <a:r>
              <a:rPr lang="en-US" sz="1800" dirty="0" err="1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)...</a:t>
            </a: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Abadi"/>
              </a:rPr>
              <a:t>The key Falcon 9 query results are…..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/>
            </a:endParaRPr>
          </a:p>
          <a:p>
            <a:pPr lvl="5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Launch Sites: 5</a:t>
            </a:r>
          </a:p>
          <a:p>
            <a:pPr lvl="5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Average Payload Mass for the Falcon 9: 2,534 kg</a:t>
            </a:r>
          </a:p>
          <a:p>
            <a:pPr lvl="5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bg1"/>
                </a:solidFill>
                <a:latin typeface="Abadi"/>
              </a:rPr>
              <a:t>Successful Outcomes Ratio: 100/101 = 99%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bg1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bg1"/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bg1"/>
              </a:solidFill>
              <a:latin typeface="Abadi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complete details/results (</a:t>
            </a:r>
            <a:r>
              <a:rPr lang="en-US" sz="1800" dirty="0" err="1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)...</a:t>
            </a: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Exploratory Data Analysis: 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(with SQL Methods)</a:t>
            </a:r>
            <a:endParaRPr lang="en-US" sz="1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An Interactive Map is Available for: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Launch Site Locations…..</a:t>
            </a:r>
            <a:r>
              <a:rPr lang="en-US" dirty="0">
                <a:solidFill>
                  <a:srgbClr val="FFFF00"/>
                </a:solidFill>
                <a:latin typeface="Abadi" panose="020B0604020104020204" pitchFamily="34" charset="0"/>
              </a:rPr>
              <a:t>(Map Circles) </a:t>
            </a: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Launch Site Successes and Failures…..</a:t>
            </a:r>
            <a:r>
              <a:rPr lang="en-US" dirty="0">
                <a:solidFill>
                  <a:srgbClr val="FFFF00"/>
                </a:solidFill>
                <a:latin typeface="Abadi" panose="020B0604020104020204" pitchFamily="34" charset="0"/>
              </a:rPr>
              <a:t>(Map Marker Clusters)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lvl="2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Launch Sites Distances to highways, railways, populated areas…..</a:t>
            </a:r>
            <a:r>
              <a:rPr lang="en-US" dirty="0">
                <a:solidFill>
                  <a:srgbClr val="FFFF00"/>
                </a:solidFill>
                <a:latin typeface="Abadi" panose="020B0604020104020204" pitchFamily="34" charset="0"/>
              </a:rPr>
              <a:t>(Map Lines)</a:t>
            </a: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563C1"/>
              </a:solidFill>
              <a:latin typeface="Abadi" panose="020B0604020104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563C1"/>
              </a:solidFill>
              <a:latin typeface="Abadi" panose="020B0604020104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rgbClr val="0563C1"/>
              </a:solidFill>
              <a:latin typeface="Abadi" panose="020B0604020104020204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map details/results (</a:t>
            </a:r>
            <a:r>
              <a:rPr lang="en-US" sz="2200" dirty="0" err="1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)...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Interactive Analysis: Launch Sites 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(with Folium)</a:t>
            </a:r>
            <a:endParaRPr lang="en-US" sz="1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14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6"/>
            <a:ext cx="10752980" cy="52988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Discovering Sites with Most Successful Launches and Launch Rates…..</a:t>
            </a:r>
            <a:r>
              <a:rPr lang="en-US" sz="1800" dirty="0">
                <a:solidFill>
                  <a:srgbClr val="FFFF00"/>
                </a:solidFill>
                <a:latin typeface="Abadi" panose="020B0604020104020204" pitchFamily="34" charset="0"/>
              </a:rPr>
              <a:t>(Pie Chart) </a:t>
            </a:r>
            <a:endParaRPr lang="en-US" sz="2200" dirty="0">
              <a:solidFill>
                <a:srgbClr val="FFFF00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Determining the Correlation Between Payloads and Successes…..</a:t>
            </a:r>
            <a:r>
              <a:rPr lang="en-US" sz="1800" dirty="0">
                <a:solidFill>
                  <a:srgbClr val="FFFF00"/>
                </a:solidFill>
                <a:latin typeface="Abadi" panose="020B0604020104020204" pitchFamily="34" charset="0"/>
              </a:rPr>
              <a:t>(Scatter Chart)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code details (</a:t>
            </a:r>
            <a:r>
              <a:rPr lang="en-US" sz="1800" dirty="0" err="1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)...</a:t>
            </a: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Interactive Analysis: Success &amp; Failures Dashboard 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(with </a:t>
            </a:r>
            <a:r>
              <a:rPr lang="en-US" sz="1500" dirty="0" err="1">
                <a:solidFill>
                  <a:srgbClr val="FFFF00"/>
                </a:solidFill>
                <a:latin typeface="Abadi"/>
              </a:rPr>
              <a:t>Plotly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 Dash)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E6FFBA-93B7-BE40-2867-35C2914BC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105" y="2490140"/>
            <a:ext cx="4493217" cy="33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41516" y="5786179"/>
            <a:ext cx="9745589" cy="65956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code details (</a:t>
            </a:r>
            <a:r>
              <a:rPr lang="en-US" sz="1800" dirty="0" err="1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)...</a:t>
            </a: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F3C803-8053-0D26-DC06-95A950D6D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406" y="1631606"/>
            <a:ext cx="7247810" cy="36355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ABAD8-8452-342A-F275-E589565F8455}"/>
              </a:ext>
            </a:extLst>
          </p:cNvPr>
          <p:cNvSpPr txBox="1"/>
          <p:nvPr/>
        </p:nvSpPr>
        <p:spPr>
          <a:xfrm>
            <a:off x="1487837" y="497023"/>
            <a:ext cx="984142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 dirty="0">
                <a:solidFill>
                  <a:schemeClr val="bg1"/>
                </a:solidFill>
                <a:latin typeface="Abadi"/>
              </a:rPr>
              <a:t>Predictive Analysis 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(with Matplotlib, Seaborn, scikit-learn)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5284921"/>
            <a:ext cx="10802771" cy="7406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Success rates by Launch Site. KSC LC 39A is far ahead of the others. Independent of Launch Site, successes become more prevalent over time.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49"/>
            <a:ext cx="10515600" cy="13621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Insights:</a:t>
            </a:r>
            <a:endParaRPr lang="en-US" sz="30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3000" dirty="0">
                <a:solidFill>
                  <a:schemeClr val="bg1"/>
                </a:solidFill>
                <a:latin typeface="Abadi"/>
              </a:rPr>
              <a:t>Success Rates…Flights vs. Launch Site</a:t>
            </a:r>
            <a:r>
              <a:rPr lang="en-US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Abadi"/>
              </a:rPr>
              <a:t>(Using Scatterplot)</a:t>
            </a:r>
            <a:endParaRPr lang="en-US" sz="15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5AD548-3565-3A31-D8B4-09565666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3" y="2057400"/>
            <a:ext cx="11327028" cy="250032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215179"/>
            <a:ext cx="10751429" cy="5114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There are lower failure rates for heavier payloads, independent of Launch site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297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badi"/>
              </a:rPr>
              <a:t>Success Rates…Payload vs. Launch Site</a:t>
            </a:r>
            <a:r>
              <a:rPr lang="en-US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Scatterplot)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DB9C23-1AA4-8C44-1976-10D3A2D9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49" y="1980523"/>
            <a:ext cx="11244020" cy="279024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19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383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8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badi"/>
              </a:rPr>
              <a:t>Success Rates…By Orbit Types </a:t>
            </a:r>
            <a:r>
              <a:rPr lang="en-US" sz="1300" dirty="0">
                <a:solidFill>
                  <a:srgbClr val="FFFF00"/>
                </a:solidFill>
                <a:latin typeface="Abadi"/>
              </a:rPr>
              <a:t>(Using Bar Graphs by Percentage)</a:t>
            </a:r>
            <a:endParaRPr lang="en-US" sz="13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ABD82F-7483-7805-CAF3-2415870F6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59" y="1921885"/>
            <a:ext cx="11105881" cy="316218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368324" y="1979186"/>
            <a:ext cx="3574557" cy="332082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bg1"/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591780" y="63164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59548" y="5293335"/>
            <a:ext cx="10788005" cy="40163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Other than LEO and VLEO (orbits), there isn’t any substantial correlation of successes based on the number of flights.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166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badi"/>
              </a:rPr>
              <a:t>Success Rates…By Orbit Type Over Time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Scatterplot)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58090-F566-E0B0-B233-427DDA542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74" y="1827491"/>
            <a:ext cx="10696154" cy="29227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21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5106692"/>
            <a:ext cx="10711435" cy="7622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</a:rPr>
              <a:t>Though heavier payloads have a higher percentage of successes, there isn’t enough data to conclude that at this time. More data is needed.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217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badi"/>
              </a:rPr>
              <a:t>Success Rates…Payload vs. Orbit Type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Scatterplot)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FCB98C-3BC6-C625-51C6-C8DEAEDA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11" y="1912284"/>
            <a:ext cx="10711435" cy="291543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30936" y="5261675"/>
            <a:ext cx="11253231" cy="6196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Since 2013, the overall launch successes keep increasing.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1274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90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32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6000" dirty="0">
                <a:solidFill>
                  <a:schemeClr val="bg1"/>
                </a:solidFill>
                <a:latin typeface="Abadi"/>
              </a:rPr>
              <a:t>Launch Successes…Yearly Trend </a:t>
            </a:r>
            <a:r>
              <a:rPr lang="en-US" sz="3500" dirty="0">
                <a:solidFill>
                  <a:srgbClr val="FFFF00"/>
                </a:solidFill>
                <a:latin typeface="Abadi"/>
              </a:rPr>
              <a:t>(Using Line Graph)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8751FC-0FA1-7662-29A2-6AE13A6A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14" y="1890793"/>
            <a:ext cx="11114157" cy="267337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04592" y="2593576"/>
            <a:ext cx="5382816" cy="1608748"/>
          </a:xfrm>
          <a:prstGeom prst="rect">
            <a:avLst/>
          </a:prstGeom>
          <a:ln w="25400">
            <a:noFill/>
          </a:ln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200" b="0" i="0" dirty="0">
                <a:solidFill>
                  <a:schemeClr val="bg1"/>
                </a:solidFill>
                <a:effectLst/>
                <a:latin typeface="Abadi" panose="020B0604020104020204"/>
              </a:rPr>
              <a:t>CCAFS LC-40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badi" panose="020B0604020104020204"/>
              </a:rPr>
              <a:t>(Cape Canaveral: Launch Complex 40)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/>
              </a:rPr>
              <a:t>VAFB SLC-4E</a:t>
            </a:r>
            <a:r>
              <a:rPr lang="en-US" sz="2200" b="0" i="0" dirty="0">
                <a:solidFill>
                  <a:schemeClr val="bg1"/>
                </a:solidFill>
                <a:effectLst/>
                <a:latin typeface="Abadi" panose="020B0604020104020204"/>
              </a:rPr>
              <a:t>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badi" panose="020B0604020104020204"/>
              </a:rPr>
              <a:t>(Vandenberg: Space Launch Complex 4E)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200" b="0" i="0" dirty="0">
                <a:solidFill>
                  <a:schemeClr val="bg1"/>
                </a:solidFill>
                <a:effectLst/>
                <a:latin typeface="Abadi" panose="020B0604020104020204"/>
              </a:rPr>
              <a:t>KSC LC-39A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badi" panose="020B0604020104020204"/>
              </a:rPr>
              <a:t>(Kennedy Space Center: Launch Complex Pad 39A)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2200" b="0" i="0" dirty="0">
                <a:solidFill>
                  <a:schemeClr val="bg1"/>
                </a:solidFill>
                <a:effectLst/>
                <a:latin typeface="Abadi" panose="020B0604020104020204"/>
              </a:rPr>
              <a:t>CCAFS SLC-40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badi" panose="020B0604020104020204"/>
              </a:rPr>
              <a:t>(Cape Canaveral: Space Launch Complex 40)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223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badi"/>
              </a:rPr>
              <a:t>Launch Site Names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SQL)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51015-18CA-4265-6A9F-434550DF8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781" y="5055415"/>
            <a:ext cx="2634395" cy="137179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68449" y="2389700"/>
            <a:ext cx="8655101" cy="40163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Below is an example of 5 launch records where the site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17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9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badi"/>
              </a:rPr>
              <a:t>Some CCA Launch Record Examples? 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SQL)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686C79-6E89-6ADB-D567-D63F50151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11" y="2913680"/>
            <a:ext cx="11108004" cy="103064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ACB96-5ED5-206F-0F32-2858CCE44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02" y="5487115"/>
            <a:ext cx="3798313" cy="5384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048622" y="2991873"/>
            <a:ext cx="8645210" cy="4603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45,596kg is the total payload mass carried by boosters from NASA (CRS)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15A53E-47A8-4743-B4C6-BBEC230B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875" y="5002521"/>
            <a:ext cx="4656570" cy="94486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E8A8766-17A0-59C0-6A2F-2139F01E61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17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9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badi"/>
              </a:rPr>
              <a:t>The Total Payload Mass 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SQL)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05441" y="2945594"/>
            <a:ext cx="9745589" cy="6173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2,534.66 kg is the average payload mass carried by booster version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6520E-2C62-21B6-C631-DB5451DA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00" y="5006457"/>
            <a:ext cx="4744255" cy="96487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94DEDF-C188-125E-1CCF-FD29C44022E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17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9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badi"/>
              </a:rPr>
              <a:t>The Average Payload Mass by F9 v1.1 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SQL)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46335" y="2849176"/>
            <a:ext cx="8222031" cy="4991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01-05-2017 was the first successful landing outcome on a ground pad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9A86F-03A5-68B7-BD78-E222BF0CE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57" y="4707862"/>
            <a:ext cx="5909691" cy="121697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90F019-9EF9-782B-CED7-BE0B2EA12F2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117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9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badi"/>
              </a:rPr>
              <a:t>First Successful Ground Landing Date 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SQL)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28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2C1A71-0676-30B9-5DDE-73B08BA07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187" y="1357956"/>
            <a:ext cx="1407763" cy="46108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DD6B3-C414-D969-19CD-48F3001D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367" y="6104434"/>
            <a:ext cx="6284317" cy="606495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24314-D4FC-F3D3-F8F1-81E7CC0F0DC1}"/>
              </a:ext>
            </a:extLst>
          </p:cNvPr>
          <p:cNvSpPr txBox="1">
            <a:spLocks/>
          </p:cNvSpPr>
          <p:nvPr/>
        </p:nvSpPr>
        <p:spPr>
          <a:xfrm>
            <a:off x="700269" y="147071"/>
            <a:ext cx="10515600" cy="117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9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badi"/>
              </a:rPr>
              <a:t>Boosters Successfully Landing on Drone Ships with 4K-6K payloads 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SQL)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29</a:t>
            </a:fld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9C4B94-CE5B-E112-7FAC-2D05F68D0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544" y="2355794"/>
            <a:ext cx="5002308" cy="1619521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624A5D-9C9D-27F9-71FC-CBC81116F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674" y="5699938"/>
            <a:ext cx="6460890" cy="72727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4DB352-29E0-EE77-B3B6-FCD990E7DEA5}"/>
              </a:ext>
            </a:extLst>
          </p:cNvPr>
          <p:cNvSpPr txBox="1">
            <a:spLocks/>
          </p:cNvSpPr>
          <p:nvPr/>
        </p:nvSpPr>
        <p:spPr>
          <a:xfrm>
            <a:off x="700269" y="289728"/>
            <a:ext cx="10515600" cy="117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9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badi"/>
              </a:rPr>
              <a:t>Total Number of Successful and Failure Mission Outcomes 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SQL)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1348353" y="2890681"/>
            <a:ext cx="9937258" cy="275771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Launch Costs may be predicted by collecting data, cleaning data, exploring correlations, and generating these predictions using machine learning. 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Executive Summary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30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A8D5A-238F-DB01-A80C-07B7B513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285" y="1828635"/>
            <a:ext cx="3699429" cy="34448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1AFC4-39A8-E0F7-72BC-D57D29427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841" y="5857549"/>
            <a:ext cx="7158316" cy="5696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C56F8-4C93-A760-D2DC-27CBBF94669E}"/>
              </a:ext>
            </a:extLst>
          </p:cNvPr>
          <p:cNvSpPr txBox="1">
            <a:spLocks/>
          </p:cNvSpPr>
          <p:nvPr/>
        </p:nvSpPr>
        <p:spPr>
          <a:xfrm>
            <a:off x="700269" y="289728"/>
            <a:ext cx="10515600" cy="117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9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badi"/>
              </a:rPr>
              <a:t>The Boosters that carried the Maximum Payloads 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SQL)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11966-B4DD-3379-E90C-DEA95843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009" y="2839443"/>
            <a:ext cx="7962055" cy="117911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393F31-DB49-370B-AB6C-6F3D538DA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986" y="5890886"/>
            <a:ext cx="9048165" cy="51829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229141-AD5A-3589-F55F-5DEEA0CBED89}"/>
              </a:ext>
            </a:extLst>
          </p:cNvPr>
          <p:cNvSpPr txBox="1">
            <a:spLocks/>
          </p:cNvSpPr>
          <p:nvPr/>
        </p:nvSpPr>
        <p:spPr>
          <a:xfrm>
            <a:off x="700269" y="289728"/>
            <a:ext cx="10515600" cy="117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9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badi"/>
              </a:rPr>
              <a:t>Failed Landing Outcomes for 2015 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SQL)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32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E17DF-D976-863C-1435-2279285E8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413" y="2548468"/>
            <a:ext cx="3696984" cy="165157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D80D5A-51F0-4A37-AE21-AE336377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5920354"/>
            <a:ext cx="10277339" cy="50685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10E27C-507A-2301-C00D-9F9047F08803}"/>
              </a:ext>
            </a:extLst>
          </p:cNvPr>
          <p:cNvSpPr txBox="1">
            <a:spLocks/>
          </p:cNvSpPr>
          <p:nvPr/>
        </p:nvSpPr>
        <p:spPr>
          <a:xfrm>
            <a:off x="700269" y="289728"/>
            <a:ext cx="10515600" cy="11791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3900" dirty="0">
                <a:solidFill>
                  <a:schemeClr val="bg1"/>
                </a:solidFill>
                <a:latin typeface="Abadi"/>
              </a:rPr>
              <a:t>Insights:</a:t>
            </a: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9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badi"/>
              </a:rPr>
              <a:t>Landing Outcomes between 2010-06-04 and 2017-03-20  </a:t>
            </a:r>
            <a:r>
              <a:rPr lang="en-US" sz="1400" dirty="0">
                <a:solidFill>
                  <a:srgbClr val="FFFF00"/>
                </a:solidFill>
                <a:latin typeface="Abadi"/>
              </a:rPr>
              <a:t>(Using SQL)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34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891327"/>
            <a:ext cx="9745589" cy="53588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All of the Launch sites are located on the coasts.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158428"/>
            <a:ext cx="10515600" cy="12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5800" dirty="0">
                <a:solidFill>
                  <a:schemeClr val="bg1"/>
                </a:solidFill>
                <a:latin typeface="Abadi"/>
              </a:rPr>
              <a:t>Visual Analysis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15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3100" dirty="0">
                <a:solidFill>
                  <a:schemeClr val="bg1"/>
                </a:solidFill>
                <a:latin typeface="Abadi"/>
              </a:rPr>
              <a:t>Launch Site Locations</a:t>
            </a:r>
            <a:r>
              <a:rPr lang="en-US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(with Folium)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4DDE46-7E57-113E-E2BF-69027F32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883" y="1611824"/>
            <a:ext cx="8248565" cy="421785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35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80088" y="5534943"/>
            <a:ext cx="9275735" cy="597573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Per-site launch outcomes success percentages varied (</a:t>
            </a:r>
            <a:r>
              <a:rPr lang="en-US" sz="2200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"/>
              </a:rPr>
              <a:t>Green=Success</a:t>
            </a:r>
            <a:r>
              <a:rPr lang="en-US" sz="2200" dirty="0">
                <a:solidFill>
                  <a:schemeClr val="bg1"/>
                </a:solidFill>
                <a:latin typeface="Abadi"/>
              </a:rPr>
              <a:t>, </a:t>
            </a:r>
            <a:r>
              <a:rPr lang="en-US" sz="2200" dirty="0">
                <a:solidFill>
                  <a:schemeClr val="accent2">
                    <a:lumMod val="40000"/>
                    <a:lumOff val="60000"/>
                  </a:schemeClr>
                </a:solidFill>
                <a:latin typeface="Abadi"/>
              </a:rPr>
              <a:t>Red=Failure</a:t>
            </a:r>
            <a:r>
              <a:rPr lang="en-US" sz="2200" dirty="0">
                <a:solidFill>
                  <a:schemeClr val="bg1"/>
                </a:solidFill>
                <a:latin typeface="Abadi"/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0DA5FA-618A-EC14-A882-84BAD768B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" y="2006527"/>
            <a:ext cx="10617746" cy="2844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601520-1171-BB89-DC90-5FBC31C4E8C9}"/>
              </a:ext>
            </a:extLst>
          </p:cNvPr>
          <p:cNvSpPr txBox="1">
            <a:spLocks/>
          </p:cNvSpPr>
          <p:nvPr/>
        </p:nvSpPr>
        <p:spPr>
          <a:xfrm>
            <a:off x="708018" y="428409"/>
            <a:ext cx="10515600" cy="12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5800" dirty="0">
                <a:solidFill>
                  <a:schemeClr val="bg1"/>
                </a:solidFill>
                <a:latin typeface="Abadi"/>
              </a:rPr>
              <a:t>Visual Analysis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15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3100" dirty="0">
                <a:solidFill>
                  <a:schemeClr val="bg1"/>
                </a:solidFill>
                <a:latin typeface="Abadi"/>
              </a:rPr>
              <a:t>Launch Outcomes</a:t>
            </a:r>
            <a:r>
              <a:rPr lang="en-US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(with Folium) 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105188" y="5346914"/>
            <a:ext cx="8278677" cy="1216816"/>
          </a:xfrm>
          <a:prstGeom prst="rect">
            <a:avLst/>
          </a:prstGeom>
        </p:spPr>
        <p:txBody>
          <a:bodyPr lIns="91440" tIns="45720" rIns="91440" bIns="45720" anchor="t">
            <a:normAutofit fontScale="775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Launch sites minimize risk and maximize operation efficiencies by being close to transportation and water, while being away from people.</a:t>
            </a:r>
            <a:br>
              <a:rPr lang="en-US" sz="2200" dirty="0">
                <a:solidFill>
                  <a:schemeClr val="bg1"/>
                </a:solidFill>
                <a:latin typeface="Abadi"/>
              </a:rPr>
            </a:br>
            <a:br>
              <a:rPr lang="en-US" sz="2200" dirty="0">
                <a:solidFill>
                  <a:schemeClr val="bg1"/>
                </a:solidFill>
                <a:latin typeface="Abadi"/>
              </a:rPr>
            </a:br>
            <a:r>
              <a:rPr lang="en-US" sz="2200" dirty="0">
                <a:solidFill>
                  <a:schemeClr val="bg1"/>
                </a:solidFill>
                <a:latin typeface="Abadi"/>
              </a:rPr>
              <a:t>For example, for one launch site, the nearest city is 23.89km, railroad is 97 km, road is 65km, and ocean is 91km.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44708B-2323-DF9B-8BED-FF668153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930" y="1317646"/>
            <a:ext cx="8208935" cy="382140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A0C6B-A77F-BDF4-BFD6-3F16F0BA7638}"/>
              </a:ext>
            </a:extLst>
          </p:cNvPr>
          <p:cNvSpPr txBox="1">
            <a:spLocks/>
          </p:cNvSpPr>
          <p:nvPr/>
        </p:nvSpPr>
        <p:spPr>
          <a:xfrm>
            <a:off x="708018" y="106673"/>
            <a:ext cx="10515600" cy="12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5800" dirty="0">
                <a:solidFill>
                  <a:schemeClr val="bg1"/>
                </a:solidFill>
                <a:latin typeface="Abadi"/>
              </a:rPr>
              <a:t>Visual Analysis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15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3100" dirty="0">
                <a:solidFill>
                  <a:schemeClr val="bg1"/>
                </a:solidFill>
                <a:latin typeface="Abadi"/>
              </a:rPr>
              <a:t>Launch Site Proximity Analysis</a:t>
            </a:r>
            <a:r>
              <a:rPr lang="en-US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(with Folium) 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38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08018" y="6010963"/>
            <a:ext cx="10515601" cy="4968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Launch Complex 39A (Kennedy Space Center) has produced the most successful launches.</a:t>
            </a:r>
            <a:endParaRPr lang="en-US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5E245-1A02-F186-8A81-731D6831C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077" y="1879424"/>
            <a:ext cx="5890441" cy="388273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063012-3C21-8342-473F-386E576E61DE}"/>
              </a:ext>
            </a:extLst>
          </p:cNvPr>
          <p:cNvSpPr txBox="1">
            <a:spLocks/>
          </p:cNvSpPr>
          <p:nvPr/>
        </p:nvSpPr>
        <p:spPr>
          <a:xfrm>
            <a:off x="708018" y="428409"/>
            <a:ext cx="10515600" cy="12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5800" dirty="0">
                <a:solidFill>
                  <a:schemeClr val="bg1"/>
                </a:solidFill>
                <a:latin typeface="Abadi"/>
              </a:rPr>
              <a:t>Visual Analysis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15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3100" dirty="0">
                <a:solidFill>
                  <a:schemeClr val="bg1"/>
                </a:solidFill>
                <a:latin typeface="Abadi"/>
              </a:rPr>
              <a:t>Successful Launch Composition by Site</a:t>
            </a:r>
            <a:r>
              <a:rPr lang="en-US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(with </a:t>
            </a:r>
            <a:r>
              <a:rPr lang="en-US" sz="1500" dirty="0" err="1">
                <a:solidFill>
                  <a:srgbClr val="FFFF00"/>
                </a:solidFill>
                <a:latin typeface="Abadi"/>
              </a:rPr>
              <a:t>Plotly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 Dash) 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39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6098854"/>
            <a:ext cx="10943946" cy="43368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Abadi"/>
              </a:rPr>
              <a:t>Launch Complex 39A (Kennedy Space Center) produced the highest percent of successful launches.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EF6CAE-ADA9-BA2E-3DFA-41BC9AE9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02" y="1570275"/>
            <a:ext cx="5721644" cy="434997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58E479-5D52-3AE8-1141-F494FE349036}"/>
              </a:ext>
            </a:extLst>
          </p:cNvPr>
          <p:cNvSpPr txBox="1">
            <a:spLocks/>
          </p:cNvSpPr>
          <p:nvPr/>
        </p:nvSpPr>
        <p:spPr>
          <a:xfrm>
            <a:off x="708018" y="428409"/>
            <a:ext cx="10515600" cy="12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5800" dirty="0">
                <a:solidFill>
                  <a:schemeClr val="bg1"/>
                </a:solidFill>
                <a:latin typeface="Abadi"/>
              </a:rPr>
              <a:t>Visual Analysis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15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3100" dirty="0">
                <a:solidFill>
                  <a:schemeClr val="bg1"/>
                </a:solidFill>
                <a:latin typeface="Abadi"/>
              </a:rPr>
              <a:t>Launch Sites with the Highest % of Successful Launches</a:t>
            </a:r>
            <a:r>
              <a:rPr lang="en-US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(with </a:t>
            </a:r>
            <a:r>
              <a:rPr lang="en-US" sz="1500" dirty="0" err="1">
                <a:solidFill>
                  <a:srgbClr val="FFFF00"/>
                </a:solidFill>
                <a:latin typeface="Abadi"/>
              </a:rPr>
              <a:t>Plotly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 Dash) 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3"/>
            <a:ext cx="10399485" cy="1430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SpaceX is an aerospace manufacturer who was first to successfully launch and land vertically-reusable rocket boosters. By enabling the reuse and speedy recovery of rocket boosters, launch costs are greatly reduced by not needing to manufacture a new booster for each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40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23667"/>
            <a:ext cx="10414662" cy="13096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/>
              </a:rPr>
              <a:t>The most successful launch outcomes occur with payloads between 2.5K-5K (55% success rate). The most successful boosters used are the FTs (65.2%). Note: The B5 was excluded from these results due to it only being used once with a single success (100%). 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470D30-F532-F3BD-D1F4-85028B9FF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707" y="1711236"/>
            <a:ext cx="9436585" cy="343552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70BFC-D7BB-E253-1EF5-463824519F37}"/>
              </a:ext>
            </a:extLst>
          </p:cNvPr>
          <p:cNvSpPr txBox="1">
            <a:spLocks/>
          </p:cNvSpPr>
          <p:nvPr/>
        </p:nvSpPr>
        <p:spPr>
          <a:xfrm>
            <a:off x="708018" y="428409"/>
            <a:ext cx="10515600" cy="12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5800" dirty="0">
                <a:solidFill>
                  <a:schemeClr val="bg1"/>
                </a:solidFill>
                <a:latin typeface="Abadi"/>
              </a:rPr>
              <a:t>Visual Analysis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15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3100" dirty="0">
                <a:solidFill>
                  <a:schemeClr val="bg1"/>
                </a:solidFill>
                <a:latin typeface="Abadi"/>
              </a:rPr>
              <a:t>All Launch Sites: Payload vs Outcome</a:t>
            </a:r>
            <a:r>
              <a:rPr lang="en-US" dirty="0">
                <a:solidFill>
                  <a:schemeClr val="bg1"/>
                </a:solidFill>
                <a:latin typeface="Abadi"/>
              </a:rPr>
              <a:t> 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(with </a:t>
            </a:r>
            <a:r>
              <a:rPr lang="en-US" sz="1500" dirty="0" err="1">
                <a:solidFill>
                  <a:srgbClr val="FFFF00"/>
                </a:solidFill>
                <a:latin typeface="Abadi"/>
              </a:rPr>
              <a:t>Plotly</a:t>
            </a:r>
            <a:r>
              <a:rPr lang="en-US" sz="1500" dirty="0">
                <a:solidFill>
                  <a:srgbClr val="FFFF00"/>
                </a:solidFill>
                <a:latin typeface="Abadi"/>
              </a:rPr>
              <a:t> Dash) 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42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9014" y="5649132"/>
            <a:ext cx="10453608" cy="89549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Initially, there are 3 potential methods to use, all at 83.3%. 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The confusion matrix may add more information to better determine which model should be used.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C151C-9399-EB4A-2629-0C4BC8E2EFF3}"/>
              </a:ext>
            </a:extLst>
          </p:cNvPr>
          <p:cNvSpPr txBox="1">
            <a:spLocks/>
          </p:cNvSpPr>
          <p:nvPr/>
        </p:nvSpPr>
        <p:spPr>
          <a:xfrm>
            <a:off x="708018" y="428409"/>
            <a:ext cx="10515600" cy="12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5800" dirty="0">
                <a:solidFill>
                  <a:schemeClr val="bg1"/>
                </a:solidFill>
                <a:latin typeface="Abadi"/>
              </a:rPr>
              <a:t>Classification Accuracy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15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3100" dirty="0">
                <a:solidFill>
                  <a:schemeClr val="bg1"/>
                </a:solidFill>
                <a:latin typeface="Abadi"/>
              </a:rPr>
              <a:t>Determining best model accuracy rate</a:t>
            </a:r>
            <a:endParaRPr lang="en-US" sz="1500" dirty="0">
              <a:solidFill>
                <a:srgbClr val="FFFF00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13105-D986-968B-0FB3-B1D7839C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477" y="1755990"/>
            <a:ext cx="6721046" cy="37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43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08412" y="6025573"/>
            <a:ext cx="10457378" cy="66155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Based on the calculations, the best performing model cannot be determined. </a:t>
            </a:r>
          </a:p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(All of the confusion matrixes are identical)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0F9596-C8F8-91E0-1C58-8887EC3A16D6}"/>
              </a:ext>
            </a:extLst>
          </p:cNvPr>
          <p:cNvSpPr txBox="1">
            <a:spLocks/>
          </p:cNvSpPr>
          <p:nvPr/>
        </p:nvSpPr>
        <p:spPr>
          <a:xfrm>
            <a:off x="708018" y="428409"/>
            <a:ext cx="10515600" cy="12168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5800" dirty="0">
                <a:solidFill>
                  <a:schemeClr val="bg1"/>
                </a:solidFill>
                <a:latin typeface="Abadi"/>
              </a:rPr>
              <a:t>Classification Accuracy</a:t>
            </a:r>
          </a:p>
          <a:p>
            <a:pPr algn="ctr"/>
            <a:endParaRPr lang="en-US" sz="1000" dirty="0">
              <a:solidFill>
                <a:schemeClr val="bg1"/>
              </a:solidFill>
              <a:latin typeface="Abadi"/>
            </a:endParaRPr>
          </a:p>
          <a:p>
            <a:pPr algn="ctr"/>
            <a:endParaRPr lang="en-US" sz="1500" dirty="0">
              <a:solidFill>
                <a:schemeClr val="bg1"/>
              </a:solidFill>
              <a:latin typeface="Abadi"/>
            </a:endParaRPr>
          </a:p>
          <a:p>
            <a:pPr algn="ctr"/>
            <a:r>
              <a:rPr lang="en-US" sz="3100" dirty="0">
                <a:solidFill>
                  <a:schemeClr val="bg1"/>
                </a:solidFill>
                <a:latin typeface="Abadi"/>
              </a:rPr>
              <a:t>Confusion Matrix: Determining the best performing model…</a:t>
            </a:r>
            <a:endParaRPr lang="en-US" sz="1500" dirty="0">
              <a:solidFill>
                <a:srgbClr val="FFFF00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1876E-BC91-F071-F54E-61A2D226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324" y="1645225"/>
            <a:ext cx="4327351" cy="421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324746" y="2278010"/>
            <a:ext cx="8960864" cy="177479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The Falcon 9 Launch Boosters are the most reliable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Kennedy Space Center (39A) is the most successful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Payloads between 2,599kg and 5,000kg yield the most successful outcomes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sz="4400" dirty="0">
                <a:solidFill>
                  <a:schemeClr val="bg1"/>
                </a:solidFill>
                <a:latin typeface="Abadi"/>
              </a:rPr>
              <a:t>Conclusions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65120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view any or all supporting files on </a:t>
            </a:r>
            <a:r>
              <a:rPr lang="en-US" sz="2200" dirty="0" err="1">
                <a:solidFill>
                  <a:schemeClr val="bg1"/>
                </a:solidFill>
                <a:latin typeface="Abadi" panose="020B06040201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badi"/>
              </a:rPr>
              <a:t>Appendix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Business Problem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255486"/>
            <a:ext cx="10399485" cy="4770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A substantial amount of the launch cost is directly fixed to rocket booster materials and technology 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By reusing rocket boosters, per launch costs are reduced, enabling SpaceX to remain the least expensive deliverer of space expeditions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Future Launch costs can be determined by predicting the failure (success) rates per launch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Abadi" panose="020B0604020104020204" pitchFamily="34" charset="0"/>
              </a:rPr>
              <a:t>How does SpaceX determine which rockets will land successfully and what factors will come into play to determine/predict a successful landing</a:t>
            </a:r>
          </a:p>
        </p:txBody>
      </p:sp>
    </p:spTree>
    <p:extLst>
      <p:ext uri="{BB962C8B-B14F-4D97-AF65-F5344CB8AC3E}">
        <p14:creationId xmlns:p14="http://schemas.microsoft.com/office/powerpoint/2010/main" val="2662166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2022529" y="1263113"/>
            <a:ext cx="10081647" cy="4355024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1200" dirty="0">
                <a:solidFill>
                  <a:schemeClr val="bg1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1"/>
                </a:solidFill>
                <a:latin typeface="Abadi"/>
              </a:rPr>
              <a:t>By importing SpaceX launch data using an API and Web scraping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1200" dirty="0">
                <a:solidFill>
                  <a:schemeClr val="bg1"/>
                </a:solidFill>
                <a:latin typeface="Abadi"/>
              </a:rPr>
              <a:t>Data Wrangling Overview: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1"/>
                </a:solidFill>
                <a:latin typeface="Abadi"/>
              </a:rPr>
              <a:t>For missing values (Payload Mass, used the avg)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1"/>
                </a:solidFill>
                <a:latin typeface="Abadi"/>
              </a:rPr>
              <a:t>Converted outcomes (Sea, etc.) A successful land where it was planned. (True or False)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1200" dirty="0">
                <a:solidFill>
                  <a:schemeClr val="bg1"/>
                </a:solidFill>
                <a:latin typeface="Abadi"/>
              </a:rPr>
              <a:t>Exploratory data analysis (EDA) using visualization and SQL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1"/>
                </a:solidFill>
                <a:latin typeface="Abadi"/>
              </a:rPr>
              <a:t>Discovered new patterns in the data</a:t>
            </a:r>
            <a:endParaRPr lang="en-US" sz="10800" dirty="0">
              <a:solidFill>
                <a:schemeClr val="bg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1200" dirty="0">
                <a:solidFill>
                  <a:schemeClr val="bg1"/>
                </a:solidFill>
                <a:latin typeface="Abadi"/>
              </a:rPr>
              <a:t>Interactive visual analytics using Folium and </a:t>
            </a:r>
            <a:r>
              <a:rPr lang="en-US" sz="11200" dirty="0" err="1">
                <a:solidFill>
                  <a:schemeClr val="bg1"/>
                </a:solidFill>
                <a:latin typeface="Abadi"/>
              </a:rPr>
              <a:t>Plotly</a:t>
            </a:r>
            <a:r>
              <a:rPr lang="en-US" sz="11200" dirty="0">
                <a:solidFill>
                  <a:schemeClr val="bg1"/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1"/>
                </a:solidFill>
                <a:latin typeface="Abadi"/>
              </a:rPr>
              <a:t>Dash and folium were used to achieve this goal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1200" dirty="0">
                <a:solidFill>
                  <a:schemeClr val="bg1"/>
                </a:solidFill>
                <a:latin typeface="Abadi"/>
              </a:rPr>
              <a:t>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7600" dirty="0">
                <a:solidFill>
                  <a:schemeClr val="bg1"/>
                </a:solidFill>
                <a:latin typeface="Abadi"/>
              </a:rPr>
              <a:t>Machine learning attempts were made to make predications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11200" dirty="0">
              <a:solidFill>
                <a:schemeClr val="bg1"/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Methodology: </a:t>
            </a:r>
            <a:r>
              <a:rPr lang="en-US" sz="1300" dirty="0">
                <a:solidFill>
                  <a:srgbClr val="FFFF00"/>
                </a:solidFill>
                <a:latin typeface="Abadi"/>
              </a:rPr>
              <a:t>(General Overview)</a:t>
            </a:r>
            <a:endParaRPr lang="en-US" sz="13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6025573"/>
            <a:ext cx="10166576" cy="5058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complete details/results (</a:t>
            </a:r>
            <a:r>
              <a:rPr lang="en-US" sz="1800" dirty="0" err="1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)...</a:t>
            </a: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 algn="ctr"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Data Collection Method (API): </a:t>
            </a:r>
            <a:r>
              <a:rPr lang="en-US" sz="1300" dirty="0">
                <a:solidFill>
                  <a:srgbClr val="FFFF00"/>
                </a:solidFill>
                <a:latin typeface="Abadi"/>
              </a:rPr>
              <a:t>(Used SpaceX API)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BC16CB-26B6-9200-F71C-1497E25F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096" y="1238960"/>
            <a:ext cx="3859430" cy="45089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>
                <a:solidFill>
                  <a:schemeClr val="bg1"/>
                </a:solidFill>
              </a:rPr>
              <a:t>9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6161892"/>
            <a:ext cx="10011643" cy="40163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for complete details/results (</a:t>
            </a:r>
            <a:r>
              <a:rPr lang="en-US" sz="1800" dirty="0" err="1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800" dirty="0">
                <a:solidFill>
                  <a:schemeClr val="bg1"/>
                </a:solidFill>
                <a:latin typeface="Abadi" panose="020B06040201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)...</a:t>
            </a:r>
            <a:endParaRPr lang="en-US" sz="1800" dirty="0">
              <a:solidFill>
                <a:schemeClr val="bg1"/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Abadi"/>
              </a:rPr>
              <a:t>Data Collection Method (Scrape): </a:t>
            </a:r>
            <a:r>
              <a:rPr lang="en-US" sz="1300" dirty="0">
                <a:solidFill>
                  <a:srgbClr val="FFFF00"/>
                </a:solidFill>
                <a:latin typeface="Abadi"/>
              </a:rPr>
              <a:t>(Used Web Scraping)</a:t>
            </a:r>
            <a:endParaRPr lang="en-US" sz="13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057FC-C7E6-DCAE-5CC2-C0FECF1FC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878" y="1553462"/>
            <a:ext cx="5714743" cy="39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</TotalTime>
  <Words>1329</Words>
  <Application>Microsoft Office PowerPoint</Application>
  <PresentationFormat>Widescreen</PresentationFormat>
  <Paragraphs>254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Mitch Ball</cp:lastModifiedBy>
  <cp:revision>424</cp:revision>
  <dcterms:created xsi:type="dcterms:W3CDTF">2021-04-29T18:58:34Z</dcterms:created>
  <dcterms:modified xsi:type="dcterms:W3CDTF">2023-03-30T14:48:06Z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